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9" r:id="rId3"/>
    <p:sldId id="280" r:id="rId4"/>
    <p:sldId id="276" r:id="rId5"/>
    <p:sldId id="277" r:id="rId6"/>
    <p:sldId id="278" r:id="rId7"/>
    <p:sldId id="281" r:id="rId8"/>
    <p:sldId id="270" r:id="rId9"/>
    <p:sldId id="271" r:id="rId10"/>
    <p:sldId id="272" r:id="rId11"/>
    <p:sldId id="273" r:id="rId12"/>
    <p:sldId id="274" r:id="rId13"/>
    <p:sldId id="275" r:id="rId14"/>
    <p:sldId id="259" r:id="rId15"/>
    <p:sldId id="257" r:id="rId16"/>
    <p:sldId id="258" r:id="rId17"/>
    <p:sldId id="260" r:id="rId18"/>
    <p:sldId id="261" r:id="rId19"/>
    <p:sldId id="262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E3FDE45-AF77-4B5C-9715-49D594BDF05E}" styleName="Светлый стиль 1 -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72833802-FEF1-4C79-8D5D-14CF1EAF98D9}" styleName="Светлый стиль 2 -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DCAF9ED-07DC-4A11-8D7F-57B35C25682E}" styleName="Средний стиль 1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18" autoAdjust="0"/>
    <p:restoredTop sz="94660"/>
  </p:normalViewPr>
  <p:slideViewPr>
    <p:cSldViewPr>
      <p:cViewPr>
        <p:scale>
          <a:sx n="80" d="100"/>
          <a:sy n="80" d="100"/>
        </p:scale>
        <p:origin x="-91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03.03.2020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03.03.2020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03.03.2020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03.03.2020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332656"/>
            <a:ext cx="8375848" cy="3960439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i="1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Школа  методического  мастерства «Начало</a:t>
            </a:r>
            <a:r>
              <a:rPr lang="ru-RU" sz="2800" i="1" dirty="0">
                <a:solidFill>
                  <a:schemeClr val="bg2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br>
              <a:rPr lang="ru-RU" sz="2800" i="1" dirty="0">
                <a:solidFill>
                  <a:schemeClr val="bg2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«Моделирование </a:t>
            </a:r>
            <a:r>
              <a:rPr lang="ru-RU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методической работы в </a:t>
            </a:r>
            <a:r>
              <a:rPr lang="ru-RU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условиях современной ДОО».</a:t>
            </a:r>
            <a:br>
              <a:rPr lang="ru-RU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51920" y="4365104"/>
            <a:ext cx="5040560" cy="1728192"/>
          </a:xfrm>
        </p:spPr>
        <p:txBody>
          <a:bodyPr>
            <a:normAutofit/>
          </a:bodyPr>
          <a:lstStyle/>
          <a:p>
            <a:endParaRPr lang="ru-RU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Руководитель – Литвинова Татьяна Валерьевна, </a:t>
            </a:r>
          </a:p>
          <a:p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методист МБУ ДПО «ИМЦ </a:t>
            </a:r>
            <a:r>
              <a:rPr lang="ru-RU" sz="1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г.Юрги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endParaRPr lang="ru-RU" sz="1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Картинки по запросу картинки человечки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077073"/>
            <a:ext cx="3240360" cy="233116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04294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692696"/>
            <a:ext cx="8229600" cy="72008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Организационно-методическое  направление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08975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Clr>
                <a:schemeClr val="bg2">
                  <a:lumMod val="25000"/>
                </a:schemeClr>
              </a:buClr>
              <a:buFont typeface="Wingdings" pitchFamily="2" charset="2"/>
              <a:buChar char="ü"/>
            </a:pP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Планирование, организация и координация методической работы педагогического коллектива;</a:t>
            </a:r>
          </a:p>
          <a:p>
            <a:pPr>
              <a:lnSpc>
                <a:spcPct val="150000"/>
              </a:lnSpc>
              <a:buClr>
                <a:schemeClr val="bg2">
                  <a:lumMod val="25000"/>
                </a:schemeClr>
              </a:buClr>
              <a:buFont typeface="Wingdings" pitchFamily="2" charset="2"/>
              <a:buChar char="ü"/>
            </a:pP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Планирование и организация конкурсов профессионального мастерства;</a:t>
            </a:r>
          </a:p>
          <a:p>
            <a:pPr>
              <a:lnSpc>
                <a:spcPct val="150000"/>
              </a:lnSpc>
              <a:buClr>
                <a:schemeClr val="bg2">
                  <a:lumMod val="25000"/>
                </a:schemeClr>
              </a:buClr>
              <a:buFont typeface="Wingdings" pitchFamily="2" charset="2"/>
              <a:buChar char="ü"/>
            </a:pPr>
            <a:r>
              <a:rPr lang="ru-RU" sz="16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Планирование и организация </a:t>
            </a: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аттестации педагогических и руководящих работников;</a:t>
            </a:r>
          </a:p>
          <a:p>
            <a:pPr>
              <a:lnSpc>
                <a:spcPct val="150000"/>
              </a:lnSpc>
              <a:buClr>
                <a:schemeClr val="bg2">
                  <a:lumMod val="25000"/>
                </a:schemeClr>
              </a:buClr>
              <a:buFont typeface="Wingdings" pitchFamily="2" charset="2"/>
              <a:buChar char="ü"/>
            </a:pPr>
            <a:r>
              <a:rPr lang="ru-RU" sz="16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Планирование и </a:t>
            </a: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организация работы с молодыми специалистами, начинающими педагогами;</a:t>
            </a:r>
          </a:p>
          <a:p>
            <a:pPr>
              <a:lnSpc>
                <a:spcPct val="150000"/>
              </a:lnSpc>
              <a:buClr>
                <a:schemeClr val="bg2">
                  <a:lumMod val="25000"/>
                </a:schemeClr>
              </a:buClr>
              <a:buFont typeface="Wingdings" pitchFamily="2" charset="2"/>
              <a:buChar char="ü"/>
            </a:pPr>
            <a:r>
              <a:rPr lang="ru-RU" sz="16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Планирование и организация </a:t>
            </a: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творческих конкурсов, фестивалей, выставок воспитанников;</a:t>
            </a:r>
          </a:p>
          <a:p>
            <a:pPr>
              <a:lnSpc>
                <a:spcPct val="150000"/>
              </a:lnSpc>
              <a:buClr>
                <a:schemeClr val="bg2">
                  <a:lumMod val="25000"/>
                </a:schemeClr>
              </a:buClr>
              <a:buFont typeface="Wingdings" pitchFamily="2" charset="2"/>
              <a:buChar char="ü"/>
            </a:pPr>
            <a:r>
              <a:rPr lang="ru-RU" sz="16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Планирование и </a:t>
            </a: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организация диагностики профессиональной деятельности и профессиональной компетентности, профессиональных затруднений, творческих способностей и возможностей педагогов.</a:t>
            </a:r>
          </a:p>
          <a:p>
            <a:pPr marL="109728" indent="0">
              <a:lnSpc>
                <a:spcPct val="200000"/>
              </a:lnSpc>
              <a:buClr>
                <a:schemeClr val="bg2">
                  <a:lumMod val="25000"/>
                </a:schemeClr>
              </a:buClr>
              <a:buNone/>
            </a:pPr>
            <a:endParaRPr lang="ru-RU" sz="1600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200000"/>
              </a:lnSpc>
              <a:buClr>
                <a:schemeClr val="bg2">
                  <a:lumMod val="25000"/>
                </a:schemeClr>
              </a:buClr>
              <a:buFont typeface="Wingdings" pitchFamily="2" charset="2"/>
              <a:buChar char="ü"/>
            </a:pPr>
            <a:endParaRPr lang="ru-RU" sz="16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chemeClr val="bg2">
                  <a:lumMod val="25000"/>
                </a:schemeClr>
              </a:buClr>
              <a:buFont typeface="Wingdings" pitchFamily="2" charset="2"/>
              <a:buChar char="ü"/>
            </a:pPr>
            <a:endParaRPr lang="ru-RU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chemeClr val="bg2">
                  <a:lumMod val="25000"/>
                </a:schemeClr>
              </a:buClr>
              <a:buFont typeface="Wingdings" pitchFamily="2" charset="2"/>
              <a:buChar char="ü"/>
            </a:pPr>
            <a:endParaRPr lang="ru-RU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chemeClr val="bg2">
                  <a:lumMod val="25000"/>
                </a:schemeClr>
              </a:buClr>
              <a:buFont typeface="Wingdings" pitchFamily="2" charset="2"/>
              <a:buChar char="ü"/>
            </a:pPr>
            <a:endParaRPr lang="ru-RU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1030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72008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Информационно-методическое направление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484784"/>
            <a:ext cx="8640960" cy="5089752"/>
          </a:xfrm>
        </p:spPr>
        <p:txBody>
          <a:bodyPr>
            <a:noAutofit/>
          </a:bodyPr>
          <a:lstStyle/>
          <a:p>
            <a:pPr>
              <a:lnSpc>
                <a:spcPct val="110000"/>
              </a:lnSpc>
              <a:buFont typeface="Wingdings" pitchFamily="2" charset="2"/>
              <a:buChar char="ü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Информационное и программно-техническое сопровождение деятельности работников ДОО;</a:t>
            </a:r>
          </a:p>
          <a:p>
            <a:pPr>
              <a:lnSpc>
                <a:spcPct val="110000"/>
              </a:lnSpc>
              <a:buFont typeface="Wingdings" pitchFamily="2" charset="2"/>
              <a:buChar char="ü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Создание банка данных, диагностических методик, отслеживающих профессиональные и личностные компетенции педагогических работников ДОО;</a:t>
            </a:r>
          </a:p>
          <a:p>
            <a:pPr>
              <a:lnSpc>
                <a:spcPct val="110000"/>
              </a:lnSpc>
              <a:buFont typeface="Wingdings" pitchFamily="2" charset="2"/>
              <a:buChar char="ü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Создание банка данных о педагогических работниках;</a:t>
            </a:r>
          </a:p>
          <a:p>
            <a:pPr>
              <a:lnSpc>
                <a:spcPct val="110000"/>
              </a:lnSpc>
              <a:buFont typeface="Wingdings" pitchFamily="2" charset="2"/>
              <a:buChar char="ü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Создание единого  пространства через сетевое взаимодействие субъектов образовательных отношений;</a:t>
            </a:r>
          </a:p>
          <a:p>
            <a:pPr>
              <a:lnSpc>
                <a:spcPct val="110000"/>
              </a:lnSpc>
              <a:buFont typeface="Wingdings" pitchFamily="2" charset="2"/>
              <a:buChar char="ü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Ознакомление педагогических работников с нормативной, правовой и рекомендательной документацией, с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новинками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педагогической, психологической, методической и научно-популярной и литературы на бумажных и электронных носителях;</a:t>
            </a:r>
          </a:p>
          <a:p>
            <a:pPr>
              <a:lnSpc>
                <a:spcPct val="110000"/>
              </a:lnSpc>
              <a:buFont typeface="Wingdings" pitchFamily="2" charset="2"/>
              <a:buChar char="ü"/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Информирование педагогических работников о новых направлениях развития образования, о содержании образовательных программ, новых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учебно-методических комплексах,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видеоматериалах, рекомендациях, нормативных, локальных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актах;</a:t>
            </a:r>
          </a:p>
          <a:p>
            <a:pPr>
              <a:lnSpc>
                <a:spcPct val="110000"/>
              </a:lnSpc>
              <a:buFont typeface="Wingdings" pitchFamily="2" charset="2"/>
              <a:buChar char="ü"/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Участие в разработке методических и информационных материалов, диагностике, прогнозировании и планировании подготовки, переподготовки и повышения квалификации руководителей и педагогических работников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ДОО,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оказание им информационно-методической помощи в непрерывном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образовании;</a:t>
            </a:r>
          </a:p>
          <a:p>
            <a:pPr>
              <a:lnSpc>
                <a:spcPct val="110000"/>
              </a:lnSpc>
              <a:buFont typeface="Wingdings" pitchFamily="2" charset="2"/>
              <a:buChar char="ü"/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Ознакомление педагогических и руководящих работников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ДОО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с опытом инновационной деятельности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ДОО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и педагогов области,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региона;</a:t>
            </a:r>
          </a:p>
          <a:p>
            <a:pPr>
              <a:lnSpc>
                <a:spcPct val="110000"/>
              </a:lnSpc>
              <a:buFont typeface="Wingdings" pitchFamily="2" charset="2"/>
              <a:buChar char="ü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Изучение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, обобщение и технологическое описание (инновационного, актуального) педагогического опыта педагогических работников, опыта образовательного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учреждения;</a:t>
            </a:r>
          </a:p>
          <a:p>
            <a:pPr>
              <a:lnSpc>
                <a:spcPct val="110000"/>
              </a:lnSpc>
              <a:buFont typeface="Wingdings" pitchFamily="2" charset="2"/>
              <a:buChar char="ü"/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Изучение запросов, методическое сопровождение и оказание практической помощи молодым специалистам, педагогическим и руководящим работникам в период подготовки к аттестации, в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межаттестационный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и межкурсовой периоды (написание заявления, оформление материалов творческого отчета, опытно-экспериментальных разработок и др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.);</a:t>
            </a:r>
          </a:p>
          <a:p>
            <a:pPr>
              <a:lnSpc>
                <a:spcPct val="110000"/>
              </a:lnSpc>
              <a:buFont typeface="Wingdings" pitchFamily="2" charset="2"/>
              <a:buChar char="ü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Создание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единого информационного пространства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ДОО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(единая информационная сеть, редакционно-издательская деятельность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2387008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792088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Учебно-методическое направление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72971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ru-RU" sz="1600" dirty="0" smtClean="0"/>
              <a:t>Разработка учебно-методических материалов (программ, методических рекомендаций, указаний и разработок);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ru-RU" sz="1600" dirty="0" smtClean="0"/>
              <a:t>Организация и проведение обучения по информационным технологиям для педагогических и руководящих работников;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ru-RU" sz="1600" dirty="0" smtClean="0"/>
              <a:t>Консультативная помощь педагогам по разработке учебно-методического обеспечения ФГОС ДО;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ru-RU" sz="1600" dirty="0" smtClean="0"/>
              <a:t>Создание системы методических услуг в соответствии с потребностями руководителей и педагогов по основным направлениям модернизации образования.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648330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72008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algn="ctr">
              <a:lnSpc>
                <a:spcPct val="200000"/>
              </a:lnSpc>
            </a:pP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Научно-методическое направление</a:t>
            </a:r>
            <a:br>
              <a:rPr lang="ru-RU" sz="27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7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945736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Научно-методическое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сопровождение инновационных процессов в ДОО;</a:t>
            </a:r>
          </a:p>
          <a:p>
            <a:pPr>
              <a:buFont typeface="Wingdings" pitchFamily="2" charset="2"/>
              <a:buChar char="ü"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Научно-методическая помощь в разработке инновационной программы развития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ДОО;</a:t>
            </a:r>
          </a:p>
          <a:p>
            <a:pPr>
              <a:buFont typeface="Wingdings" pitchFamily="2" charset="2"/>
              <a:buChar char="ü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Организация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рецензирования и подготовки к утверждению учебно-методической документации, пособий (учебных, учебно-методических и др.), дидактических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материалов;</a:t>
            </a:r>
          </a:p>
          <a:p>
            <a:pPr>
              <a:buFont typeface="Wingdings" pitchFamily="2" charset="2"/>
              <a:buChar char="ü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Разработка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критериев для экспертизы материалов конкурса методических разработок, профессионального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мастерства;</a:t>
            </a:r>
          </a:p>
          <a:p>
            <a:pPr>
              <a:buFont typeface="Wingdings" pitchFamily="2" charset="2"/>
              <a:buChar char="ü"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Экспертиза конкурсных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материалов;</a:t>
            </a:r>
          </a:p>
          <a:p>
            <a:pPr>
              <a:buFont typeface="Wingdings" pitchFamily="2" charset="2"/>
              <a:buChar char="ü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Экспертиза программной документации;</a:t>
            </a:r>
          </a:p>
          <a:p>
            <a:pPr>
              <a:buFont typeface="Wingdings" pitchFamily="2" charset="2"/>
              <a:buChar char="ü"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Осуществление внутренней и организация внешней экспертизы методической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продукции;</a:t>
            </a:r>
          </a:p>
          <a:p>
            <a:pPr>
              <a:buFont typeface="Wingdings" pitchFamily="2" charset="2"/>
              <a:buChar char="ü"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Включение в работу педагогов элементов научного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исследования;</a:t>
            </a:r>
          </a:p>
          <a:p>
            <a:pPr>
              <a:buFont typeface="Wingdings" pitchFamily="2" charset="2"/>
              <a:buChar char="ü"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Анализ и обобщение результатов экспериментальной и инновационной работы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ДОО;</a:t>
            </a:r>
          </a:p>
          <a:p>
            <a:pPr>
              <a:buFont typeface="Wingdings" pitchFamily="2" charset="2"/>
              <a:buChar char="ü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Организация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работы по научно-методическому обеспечению содержания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образования;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Научно-методическая помощь педагогам в разработке авторских программ, элективных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курсов;</a:t>
            </a:r>
          </a:p>
          <a:p>
            <a:pPr>
              <a:buFont typeface="Wingdings" pitchFamily="2" charset="2"/>
              <a:buChar char="ü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Проведение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научно-практических конференций для педагогов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и родителей воспитанников;</a:t>
            </a:r>
          </a:p>
          <a:p>
            <a:pPr>
              <a:buFont typeface="Wingdings" pitchFamily="2" charset="2"/>
              <a:buChar char="ü"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Мотивация и стимулирование педагогов к научно-исследовательской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деятельности;</a:t>
            </a:r>
          </a:p>
          <a:p>
            <a:pPr>
              <a:buFont typeface="Wingdings" pitchFamily="2" charset="2"/>
              <a:buChar char="ü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Организация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работы временных творческих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коллективов;</a:t>
            </a:r>
          </a:p>
          <a:p>
            <a:pPr>
              <a:buFont typeface="Wingdings" pitchFamily="2" charset="2"/>
              <a:buChar char="ü"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Осуществление мониторинга качества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образования;</a:t>
            </a:r>
          </a:p>
          <a:p>
            <a:pPr>
              <a:buFont typeface="Wingdings" pitchFamily="2" charset="2"/>
              <a:buChar char="ü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Организация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методического сопровождения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ранней профориентации воспитанников.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endParaRPr lang="ru-RU" sz="1400" dirty="0" smtClean="0"/>
          </a:p>
        </p:txBody>
      </p:sp>
    </p:spTree>
    <p:extLst>
      <p:ext uri="{BB962C8B-B14F-4D97-AF65-F5344CB8AC3E}">
        <p14:creationId xmlns:p14="http://schemas.microsoft.com/office/powerpoint/2010/main" val="1927037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305776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109728" indent="0" algn="ctr">
              <a:buNone/>
            </a:pPr>
            <a:endParaRPr lang="ru-RU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109728" indent="0" algn="ctr">
              <a:buNone/>
            </a:pP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109728" indent="0">
              <a:lnSpc>
                <a:spcPct val="150000"/>
              </a:lnSpc>
              <a:buNone/>
            </a:pP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НОРМАТИВНО - ОРГАНИЗАЦИОННОЕ  ОБЕСПЕЧЕНИЕ МЕТОДИЧЕСКОЙ РАБОТЫ</a:t>
            </a:r>
          </a:p>
          <a:p>
            <a:pPr marL="109728" indent="0">
              <a:lnSpc>
                <a:spcPct val="150000"/>
              </a:lnSpc>
              <a:buNone/>
            </a:pP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ДОШКОЛЬНОЙ ОБРАЗОВАТЕЛЬНОЙ 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ОРГАНИЗАЦИИ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Картинки по запросу картинки человечки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4437112"/>
            <a:ext cx="2376264" cy="18002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59518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720080"/>
          </a:xfrm>
        </p:spPr>
        <p:txBody>
          <a:bodyPr>
            <a:normAutofit/>
          </a:bodyPr>
          <a:lstStyle/>
          <a:p>
            <a:pPr algn="ctr"/>
            <a:r>
              <a:rPr lang="ru-RU" sz="18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1. Локальные нормативные акты, обязательные для разработки в дошкольных образовательных организациях (ДОО):</a:t>
            </a:r>
            <a:endParaRPr lang="ru-RU" sz="1800" b="1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5008785"/>
              </p:ext>
            </p:extLst>
          </p:nvPr>
        </p:nvGraphicFramePr>
        <p:xfrm>
          <a:off x="395536" y="1484784"/>
          <a:ext cx="8229600" cy="4490720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586408"/>
                <a:gridCol w="6038328"/>
                <a:gridCol w="1604864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lang="ru-RU" sz="1200" b="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Перечень локальных нормативных актов</a:t>
                      </a:r>
                      <a:endParaRPr lang="ru-RU" sz="1200" b="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Нормы законодательства</a:t>
                      </a:r>
                      <a:endParaRPr lang="ru-RU" sz="1200" b="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1.1</a:t>
                      </a:r>
                      <a:endParaRPr lang="ru-RU" sz="1200" b="0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Разработанные и утвержденные в соответствии с требованиями реализуемые</a:t>
                      </a:r>
                      <a:r>
                        <a:rPr lang="ru-RU" sz="1200" baseline="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в дошкольной образовательной организации (ДОО) образовательные программы</a:t>
                      </a:r>
                      <a:endParaRPr lang="ru-RU" sz="1200" b="0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П.п.6 п.3 ст.28  273-ФЗ</a:t>
                      </a:r>
                      <a:endParaRPr lang="ru-RU" sz="1200" b="0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1.2</a:t>
                      </a:r>
                      <a:endParaRPr lang="ru-RU" sz="1200" b="0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Локальный нормативный</a:t>
                      </a:r>
                      <a:r>
                        <a:rPr lang="ru-RU" sz="1200" baseline="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акт о языке образования в ДОО </a:t>
                      </a:r>
                      <a:endParaRPr lang="ru-RU" sz="1200" b="0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П.6 ст.14  273-ФЗ</a:t>
                      </a:r>
                      <a:endParaRPr lang="ru-RU" sz="1200" b="0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1.3</a:t>
                      </a:r>
                      <a:endParaRPr lang="ru-RU" sz="1200" b="0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Программа развития ДОО</a:t>
                      </a:r>
                      <a:endParaRPr lang="ru-RU" sz="1200" b="0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П.п.</a:t>
                      </a:r>
                      <a:r>
                        <a:rPr lang="ru-RU" sz="1200" baseline="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 п.3 ст.28  273-ФЗ</a:t>
                      </a:r>
                      <a:endParaRPr lang="ru-RU" sz="1200" b="0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1.4</a:t>
                      </a:r>
                      <a:endParaRPr lang="ru-RU" sz="1200" b="0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Локальный  нормативный акт,</a:t>
                      </a:r>
                      <a:r>
                        <a:rPr lang="ru-RU" sz="1200" baseline="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регламентирующий правила внутреннего распорядка обучающихся (воспитанников)</a:t>
                      </a:r>
                      <a:endParaRPr lang="ru-RU" sz="1200" b="0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П.1 ч.3 ст.28  273-ФЗ</a:t>
                      </a:r>
                      <a:endParaRPr lang="ru-RU" sz="1200" b="0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1.5</a:t>
                      </a:r>
                      <a:endParaRPr lang="ru-RU" sz="1200" b="0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Локальный  нормативный акт,</a:t>
                      </a:r>
                      <a:r>
                        <a:rPr lang="ru-RU" sz="1200" baseline="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регламентирующий </a:t>
                      </a:r>
                      <a:r>
                        <a:rPr kumimoji="0" lang="ru-RU" sz="1200" kern="12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разработку и принятие правил внутреннего трудового распорядка</a:t>
                      </a:r>
                      <a:r>
                        <a:rPr kumimoji="0" lang="ru-RU" sz="1200" kern="1200" baseline="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соотношение режима рабочего времени и времени отдыха педагогических работников</a:t>
                      </a:r>
                      <a:endParaRPr kumimoji="0" lang="ru-RU" sz="1200" kern="1200" dirty="0" smtClean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200" b="0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П.1 ч.3 ст.28  273-ФЗ</a:t>
                      </a:r>
                    </a:p>
                    <a:p>
                      <a:r>
                        <a:rPr lang="ru-RU" sz="12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Ч.6 ст.47 273-ФЗ</a:t>
                      </a:r>
                      <a:endParaRPr lang="ru-RU" sz="1200" b="0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1.6</a:t>
                      </a:r>
                      <a:endParaRPr lang="ru-RU" sz="1200" b="0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Трудовые договоры  работников ДОО</a:t>
                      </a:r>
                      <a:endParaRPr lang="ru-RU" sz="1200" b="0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Ч.1 ст.46 273-ФЗ</a:t>
                      </a:r>
                      <a:endParaRPr lang="ru-RU" sz="1200" b="0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1.7</a:t>
                      </a:r>
                      <a:endParaRPr lang="ru-RU" sz="1200" b="0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Должностные инструкции работников</a:t>
                      </a:r>
                      <a:endParaRPr lang="ru-RU" sz="1200" b="0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Ч.1 ст.46 273-ФЗ</a:t>
                      </a:r>
                    </a:p>
                    <a:p>
                      <a:r>
                        <a:rPr lang="ru-RU" sz="12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Ст. 52 273 - ФЗ</a:t>
                      </a:r>
                      <a:endParaRPr lang="ru-RU" sz="1200" b="0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1.8</a:t>
                      </a:r>
                      <a:endParaRPr lang="ru-RU" sz="1200" b="0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Локальный нормативный акт, регламентирующий порядок создания . организацию работы, принятия решений комиссией по урегулированию споров между участниками образовательных отношений и их исполнения</a:t>
                      </a:r>
                      <a:endParaRPr lang="ru-RU" sz="1200" b="0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Ст.45 273-ФЗ</a:t>
                      </a:r>
                      <a:endParaRPr lang="ru-RU" sz="1200" b="0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3866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6575296"/>
              </p:ext>
            </p:extLst>
          </p:nvPr>
        </p:nvGraphicFramePr>
        <p:xfrm>
          <a:off x="539553" y="1052735"/>
          <a:ext cx="8088561" cy="5135345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504055"/>
                <a:gridCol w="6048672"/>
                <a:gridCol w="1535834"/>
              </a:tblGrid>
              <a:tr h="514967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lang="ru-RU" sz="1200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Перечень локальных нормативных актов</a:t>
                      </a:r>
                      <a:endParaRPr lang="ru-RU" sz="1200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Нормы законодательства</a:t>
                      </a:r>
                      <a:endParaRPr lang="ru-RU" sz="1200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926941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1.9</a:t>
                      </a:r>
                      <a:endParaRPr lang="ru-RU" sz="1200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Локальный нормативный акт, регламентирующий организацию нормы профессиональной этики педагогических работников ДОО</a:t>
                      </a:r>
                    </a:p>
                    <a:p>
                      <a:r>
                        <a:rPr lang="ru-RU" sz="1200" u="sng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Примечание:</a:t>
                      </a:r>
                    </a:p>
                    <a:p>
                      <a:r>
                        <a:rPr lang="ru-RU" sz="1200" u="none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Рекомендовано при разработке данного локального акта учитывать нормы ст.48 273-ФЗ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u="none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Ч.4 ст.47 273-ФЗ</a:t>
                      </a:r>
                    </a:p>
                    <a:p>
                      <a:endParaRPr lang="ru-RU" sz="1200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</a:tr>
              <a:tr h="926941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1.10</a:t>
                      </a:r>
                      <a:endParaRPr lang="ru-RU" sz="1200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Локальный нормативный акт, регламентирующий организацию и функционирование структурных подразделений ДОО</a:t>
                      </a:r>
                    </a:p>
                    <a:p>
                      <a:r>
                        <a:rPr lang="ru-RU" sz="1200" u="sng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Например</a:t>
                      </a:r>
                      <a:r>
                        <a:rPr lang="ru-RU" sz="1200" u="none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: Положение</a:t>
                      </a:r>
                      <a:r>
                        <a:rPr lang="ru-RU" sz="1200" u="none" baseline="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о </a:t>
                      </a:r>
                      <a:r>
                        <a:rPr lang="ru-RU" sz="1200" u="none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музее образовательной</a:t>
                      </a:r>
                      <a:r>
                        <a:rPr lang="ru-RU" sz="1200" u="none" baseline="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u="none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организации</a:t>
                      </a:r>
                    </a:p>
                    <a:p>
                      <a:endParaRPr lang="ru-RU" sz="1200" u="sng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П.2,</a:t>
                      </a:r>
                      <a:r>
                        <a:rPr lang="ru-RU" sz="1200" baseline="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п.4 ст.27 273-ФЗ</a:t>
                      </a:r>
                      <a:endParaRPr lang="ru-RU" sz="1200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691624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1.11</a:t>
                      </a:r>
                      <a:endParaRPr lang="ru-RU" sz="1200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Локальный нормативный акт, регламентирующий  правила приема обучающихся (воспитанников)</a:t>
                      </a:r>
                      <a:endParaRPr lang="ru-RU" sz="1200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Ч.9 ст.55 273-ФЗ</a:t>
                      </a:r>
                      <a:endParaRPr lang="ru-RU" sz="1200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</a:tr>
              <a:tr h="691624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1.12</a:t>
                      </a:r>
                      <a:endParaRPr lang="ru-RU" sz="1200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Локальный нормативный акт, регламентирующий  правила предоставления платных образовательных услуг</a:t>
                      </a:r>
                      <a:endParaRPr lang="ru-RU" sz="1200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Ч.5 ст.54 273-ФЗ,</a:t>
                      </a:r>
                    </a:p>
                    <a:p>
                      <a:r>
                        <a:rPr lang="ru-RU" sz="12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П.4 ч.2 ст.29 273-ФЗ</a:t>
                      </a:r>
                      <a:endParaRPr lang="ru-RU" sz="1200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91624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1.13</a:t>
                      </a:r>
                      <a:endParaRPr lang="ru-RU" sz="1200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Локальный нормативный акт, регламентирующий  создание условий по обеспечению безопасности обучающихся (воспитанников) во время пребывания в ДОО</a:t>
                      </a:r>
                      <a:endParaRPr lang="ru-RU" sz="1200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П.8 ч.1 ст.41 273-ФЗ</a:t>
                      </a:r>
                      <a:endParaRPr lang="ru-RU" sz="1200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</a:tr>
              <a:tr h="691624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1.14</a:t>
                      </a:r>
                      <a:endParaRPr lang="ru-RU" sz="1200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Локальный нормативный акт, регламентирующий </a:t>
                      </a:r>
                      <a:r>
                        <a:rPr lang="ru-RU" sz="1200" baseline="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деятельность коллегиальных органов управления ДОО</a:t>
                      </a:r>
                      <a:endParaRPr lang="ru-RU" sz="1200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Ч.2 ст.26 273-ФЗ</a:t>
                      </a:r>
                      <a:endParaRPr lang="ru-RU" sz="1200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76480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1080120"/>
          </a:xfrm>
        </p:spPr>
        <p:txBody>
          <a:bodyPr>
            <a:normAutofit/>
          </a:bodyPr>
          <a:lstStyle/>
          <a:p>
            <a:pPr algn="ctr"/>
            <a:r>
              <a:rPr lang="ru-RU" sz="18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2. Вопросы, которые в обязательном порядке должны быть урегулированы нормами локальных нормативных актов дошкольных </a:t>
            </a:r>
            <a:r>
              <a:rPr lang="ru-RU" sz="1800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образовательных организациях (ДОО</a:t>
            </a:r>
            <a:r>
              <a:rPr lang="ru-RU" sz="18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):</a:t>
            </a:r>
            <a:endParaRPr lang="ru-RU" sz="18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06462018"/>
              </p:ext>
            </p:extLst>
          </p:nvPr>
        </p:nvGraphicFramePr>
        <p:xfrm>
          <a:off x="457200" y="1844824"/>
          <a:ext cx="8229600" cy="4588376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730424"/>
                <a:gridCol w="5328592"/>
                <a:gridCol w="2170584"/>
              </a:tblGrid>
              <a:tr h="504056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lang="ru-RU" sz="1200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Перечень локальных нормативных актов</a:t>
                      </a:r>
                      <a:endParaRPr lang="ru-RU" sz="1200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Нормы законодательства</a:t>
                      </a:r>
                      <a:endParaRPr lang="ru-RU" sz="1200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2.1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Режим занятий обучающихся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(режим организованной образовательной деятельности с воспитанниками)</a:t>
                      </a:r>
                    </a:p>
                    <a:p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Ч.2 ст.30 273-ФЗ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2.2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Порядок организации обучения по индивидуальному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учебному плану в пределах осваиваемой образовательной программы (индивидуальный образовательный маршрут, адаптированная образовательная программа и др.)</a:t>
                      </a:r>
                    </a:p>
                    <a:p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Пп.3,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 п.1 ст.34 273-ФЗ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2.3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Порядок и основания перевода и отчисления обучающихся (воспитанников)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Ч.2 ст.30  273-ФЗ</a:t>
                      </a:r>
                    </a:p>
                    <a:p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2.4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Порядок оформления возникновения,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п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риостановления,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изменения и прекращения отношений между ДОО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и обучающимися (воспитанниками) и или родителями (законными представителями)</a:t>
                      </a:r>
                    </a:p>
                    <a:p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Ч.2 ст.30 273-ФЗ</a:t>
                      </a:r>
                    </a:p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Ст.53, ст.55. ст.57. ст.61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2.5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Порядок доступа педагогических работников к информационно-коммуникационным сетям и базам данных ДОО</a:t>
                      </a:r>
                    </a:p>
                    <a:p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П.7,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8 ч.3 ст.47 273-ФЗ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90286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008112"/>
          </a:xfrm>
        </p:spPr>
        <p:txBody>
          <a:bodyPr>
            <a:normAutofit/>
          </a:bodyPr>
          <a:lstStyle/>
          <a:p>
            <a:pPr algn="ctr"/>
            <a:r>
              <a:rPr lang="ru-RU" sz="18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3. Локальные </a:t>
            </a:r>
            <a:r>
              <a:rPr lang="ru-RU" sz="1800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нормативные акты</a:t>
            </a:r>
            <a:r>
              <a:rPr lang="ru-RU" sz="18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, рекомендуемые для разработки в ДОО  </a:t>
            </a:r>
            <a:br>
              <a:rPr lang="ru-RU" sz="18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с целью оптимизации образовательной деятельности:</a:t>
            </a:r>
            <a:endParaRPr lang="ru-RU" sz="18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89211326"/>
              </p:ext>
            </p:extLst>
          </p:nvPr>
        </p:nvGraphicFramePr>
        <p:xfrm>
          <a:off x="457200" y="1556793"/>
          <a:ext cx="8229600" cy="4884966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730424"/>
                <a:gridCol w="4755976"/>
                <a:gridCol w="2743200"/>
              </a:tblGrid>
              <a:tr h="587286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lang="ru-RU" sz="1200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Перечень локальных нормативных актов</a:t>
                      </a:r>
                      <a:endParaRPr lang="ru-RU" sz="1400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Нормы законодательства</a:t>
                      </a:r>
                      <a:endParaRPr lang="ru-RU" sz="1400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3.1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Локальный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нормативный акт, регламентирующий порядок организации работы психолого-педагогического консилиума (при наличии групп комбинированной и компенсирующей направленности, а так же воспитанников с ОВЗ)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Примерное положение о ППК утв. Министерством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просвещения РФ 09.09.2019г. № Р-93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3.2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Локальный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нормативный акт, регламентирующий организацию деятельности модели (структуры) методической работы в ДОО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П.20 ч.3 ст.28 273-ФЗ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3.3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Локальный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нормативный акт, регламентирующий организацию внутриучрежденческого контроля в ДОО</a:t>
                      </a:r>
                    </a:p>
                    <a:p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П.13 ч.3 ст.28 273-ФЗ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3.4.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Локальный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нормативный акт, регламентирующий  организацию и проведение внутреннего мониторинга качества образования в ДОО</a:t>
                      </a:r>
                      <a:endParaRPr lang="ru-RU" sz="14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П.13 ч.3 ст.28 273-ФЗ</a:t>
                      </a:r>
                    </a:p>
                    <a:p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3.5.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Локальный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нормативный акт  регламентирующий,  порядок организации работы с официальным сайтом ДОО в сети «Интернет»</a:t>
                      </a:r>
                      <a:endParaRPr lang="ru-RU" sz="14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4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П.2 ч.3 ст.28 273-ФЗ </a:t>
                      </a:r>
                    </a:p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Ст.29 273-ФЗ</a:t>
                      </a:r>
                    </a:p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П.2 ст.11 436-ФЗ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78438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55860607"/>
              </p:ext>
            </p:extLst>
          </p:nvPr>
        </p:nvGraphicFramePr>
        <p:xfrm>
          <a:off x="457200" y="908050"/>
          <a:ext cx="8229600" cy="5577840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514400"/>
                <a:gridCol w="4972000"/>
                <a:gridCol w="2743200"/>
              </a:tblGrid>
              <a:tr h="370840">
                <a:tc>
                  <a:txBody>
                    <a:bodyPr/>
                    <a:lstStyle/>
                    <a:p>
                      <a:endParaRPr lang="ru-RU" sz="1200" dirty="0" smtClean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lang="ru-RU" sz="1200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Перечень локальных нормативных актов</a:t>
                      </a:r>
                    </a:p>
                    <a:p>
                      <a:pPr algn="ctr"/>
                      <a:endParaRPr lang="ru-RU" sz="1200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 smtClean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Нормы законодательства</a:t>
                      </a:r>
                      <a:endParaRPr lang="ru-RU" sz="1200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3.6</a:t>
                      </a:r>
                      <a:endParaRPr lang="ru-RU" sz="14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Локальный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нормативный акт, определяющий сроки, форму проведения </a:t>
                      </a:r>
                      <a:r>
                        <a:rPr lang="ru-RU" sz="1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самообследования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, состав лиц, привлекаемых для его проведения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П.5 Приказа </a:t>
                      </a:r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Минобрнауки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РФ от 14.06.2013 № 462 – ФЗ (с изменениями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от 2017г.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3.7.</a:t>
                      </a:r>
                      <a:endParaRPr lang="ru-RU" sz="14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Локальный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нормативный акт, регламентирующий порядок: информирования о возможностях, порядке и условиях внесения физическими и (или юридическими) лицами добровольных  пожертвований или целевых взносов.</a:t>
                      </a:r>
                    </a:p>
                    <a:p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Ч.1 ст. 28  273-ФЗ</a:t>
                      </a:r>
                      <a:endParaRPr lang="ru-RU" sz="14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3.8.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Локальный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нормативный акт, нормами которого урегулированы вопросы </a:t>
                      </a:r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учета мнения советов родителей, а также в порядке и в случаях, которые предусмотрены трудовым законодательством, представительных органов работников (при наличии таких представительных органов).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400" kern="120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Ч.3 ст.30  273–ФЗ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3.9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Локальный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нормативный акт (инструктивные материалы), регламентирующий порядок проведения конференций, выставок, олимпиад, конкурсов и т.д.</a:t>
                      </a:r>
                    </a:p>
                    <a:p>
                      <a:endParaRPr lang="ru-RU" sz="14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Ст.28 273-ФЗ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3.10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Локальный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нормативный акт, </a:t>
                      </a:r>
                      <a:r>
                        <a:rPr kumimoji="0" lang="ru-RU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регламентирующих осуществление инновационную деятельность в образовательном учреждении</a:t>
                      </a:r>
                      <a:endParaRPr lang="ru-RU" sz="14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Ст.28 273-ФЗ</a:t>
                      </a:r>
                    </a:p>
                    <a:p>
                      <a:endParaRPr lang="ru-RU" sz="14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94541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 idx="4294967295"/>
          </p:nvPr>
        </p:nvSpPr>
        <p:spPr>
          <a:xfrm>
            <a:off x="685800" y="692150"/>
            <a:ext cx="8458200" cy="2520950"/>
          </a:xfrm>
          <a:noFill/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Методическая </a:t>
            </a:r>
            <a:r>
              <a:rPr lang="ru-RU" sz="27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работа - это</a:t>
            </a:r>
            <a:r>
              <a:rPr lang="ru-RU" sz="2700" b="1" dirty="0">
                <a:latin typeface="Times New Roman" pitchFamily="18" charset="0"/>
                <a:cs typeface="Times New Roman" pitchFamily="18" charset="0"/>
              </a:rPr>
              <a:t> целостная, основанная на достижениях науки, передового опыта и анализе затруднений педагогов, система мероприятий, направленная на повышение мастерства каждого педагога, на обобщение и развитие творческого потенциала коллектива, на </a:t>
            </a: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достижение оптимальных </a:t>
            </a:r>
            <a:r>
              <a:rPr lang="ru-RU" sz="2700" b="1" dirty="0">
                <a:latin typeface="Times New Roman" pitchFamily="18" charset="0"/>
                <a:cs typeface="Times New Roman" pitchFamily="18" charset="0"/>
              </a:rPr>
              <a:t>результатов </a:t>
            </a: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образования и воспитания…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..</a:t>
            </a:r>
            <a:endParaRPr lang="ru-RU" sz="27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 descr="Похожее изображение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4653136"/>
            <a:ext cx="2448272" cy="158417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20312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773832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Задачи  методической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работы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556792"/>
            <a:ext cx="8147248" cy="5017744"/>
          </a:xfrm>
        </p:spPr>
        <p:txBody>
          <a:bodyPr>
            <a:normAutofit fontScale="25000" lnSpcReduction="20000"/>
          </a:bodyPr>
          <a:lstStyle/>
          <a:p>
            <a:pPr lvl="0">
              <a:lnSpc>
                <a:spcPct val="120000"/>
              </a:lnSpc>
            </a:pPr>
            <a:r>
              <a:rPr lang="ru-RU" sz="6400" dirty="0"/>
              <a:t>содействие повышению уровня педагогических знаний;</a:t>
            </a:r>
          </a:p>
          <a:p>
            <a:pPr lvl="0">
              <a:lnSpc>
                <a:spcPct val="120000"/>
              </a:lnSpc>
            </a:pPr>
            <a:r>
              <a:rPr lang="ru-RU" sz="6400" dirty="0"/>
              <a:t>содействие повышению уровня педагогического мастерства, в том числе и педагогической техники;</a:t>
            </a:r>
          </a:p>
          <a:p>
            <a:pPr lvl="0">
              <a:lnSpc>
                <a:spcPct val="120000"/>
              </a:lnSpc>
            </a:pPr>
            <a:r>
              <a:rPr lang="ru-RU" sz="6400" dirty="0"/>
              <a:t>содействие повышению уровня психологической осведомленности и готовности педагога;</a:t>
            </a:r>
          </a:p>
          <a:p>
            <a:pPr lvl="0">
              <a:lnSpc>
                <a:spcPct val="120000"/>
              </a:lnSpc>
            </a:pPr>
            <a:r>
              <a:rPr lang="ru-RU" sz="6400" dirty="0"/>
              <a:t>содействие изучению и использованию в своей профессиональной деятельности современных педагогических технологий, методик, приемов и способов успешного обучения и воспитания;</a:t>
            </a:r>
          </a:p>
          <a:p>
            <a:pPr lvl="0">
              <a:lnSpc>
                <a:spcPct val="120000"/>
              </a:lnSpc>
            </a:pPr>
            <a:r>
              <a:rPr lang="ru-RU" sz="6400" dirty="0" smtClean="0"/>
              <a:t>содействие </a:t>
            </a:r>
            <a:r>
              <a:rPr lang="ru-RU" sz="6400" dirty="0"/>
              <a:t>изучению и использованию на практике современных способов диагностирования детской успешности;</a:t>
            </a:r>
          </a:p>
          <a:p>
            <a:pPr lvl="0">
              <a:lnSpc>
                <a:spcPct val="120000"/>
              </a:lnSpc>
            </a:pPr>
            <a:r>
              <a:rPr lang="ru-RU" sz="6400" dirty="0"/>
              <a:t>содействие поддержке педагогов, разрабатывающих и стремящихся к реализации авторских программ, пособий;</a:t>
            </a:r>
          </a:p>
          <a:p>
            <a:pPr lvl="0">
              <a:lnSpc>
                <a:spcPct val="120000"/>
              </a:lnSpc>
            </a:pPr>
            <a:r>
              <a:rPr lang="ru-RU" sz="6400" dirty="0"/>
              <a:t>содействие формированию устойчивых профессиональных ценностей и взглядов;</a:t>
            </a:r>
          </a:p>
          <a:p>
            <a:pPr lvl="0">
              <a:lnSpc>
                <a:spcPct val="120000"/>
              </a:lnSpc>
            </a:pPr>
            <a:r>
              <a:rPr lang="ru-RU" sz="6400" dirty="0"/>
              <a:t>содействие привитию вкуса, интереса и умения заниматься творческой деятельностью;</a:t>
            </a:r>
          </a:p>
          <a:p>
            <a:pPr lvl="0">
              <a:lnSpc>
                <a:spcPct val="120000"/>
              </a:lnSpc>
            </a:pPr>
            <a:r>
              <a:rPr lang="ru-RU" sz="6400" dirty="0"/>
              <a:t>содействие созданию условий и привитию интереса к самообразованию;</a:t>
            </a:r>
          </a:p>
          <a:p>
            <a:pPr lvl="0">
              <a:lnSpc>
                <a:spcPct val="120000"/>
              </a:lnSpc>
            </a:pPr>
            <a:r>
              <a:rPr lang="ru-RU" sz="6400" dirty="0"/>
              <a:t>содействие внедрению в практику работы педагогов основ научной организации труда.</a:t>
            </a:r>
          </a:p>
          <a:p>
            <a:pPr marL="109728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54459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864096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Функции методической работы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Объект 7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801720"/>
          </a:xfrm>
        </p:spPr>
        <p:txBody>
          <a:bodyPr>
            <a:normAutofit fontScale="77500" lnSpcReduction="20000"/>
          </a:bodyPr>
          <a:lstStyle/>
          <a:p>
            <a:pPr marL="109728" indent="0" algn="ctr">
              <a:lnSpc>
                <a:spcPct val="160000"/>
              </a:lnSpc>
              <a:buNone/>
            </a:pPr>
            <a:r>
              <a:rPr lang="en-US" sz="2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 группа</a:t>
            </a:r>
            <a:r>
              <a:rPr lang="ru-RU" sz="2600" b="1" dirty="0">
                <a:latin typeface="Times New Roman" pitchFamily="18" charset="0"/>
                <a:cs typeface="Times New Roman" pitchFamily="18" charset="0"/>
              </a:rPr>
              <a:t> – функции, направленные на </a:t>
            </a: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педагога, развитие </a:t>
            </a:r>
            <a:r>
              <a:rPr lang="ru-RU" sz="2600" b="1" dirty="0">
                <a:latin typeface="Times New Roman" pitchFamily="18" charset="0"/>
                <a:cs typeface="Times New Roman" pitchFamily="18" charset="0"/>
              </a:rPr>
              <a:t>его </a:t>
            </a: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профессиональный компетенций и личностных </a:t>
            </a:r>
            <a:r>
              <a:rPr lang="ru-RU" sz="2600" b="1" dirty="0">
                <a:latin typeface="Times New Roman" pitchFamily="18" charset="0"/>
                <a:cs typeface="Times New Roman" pitchFamily="18" charset="0"/>
              </a:rPr>
              <a:t>качеств:</a:t>
            </a:r>
          </a:p>
          <a:p>
            <a:pPr lvl="0">
              <a:lnSpc>
                <a:spcPct val="160000"/>
              </a:lnSpc>
            </a:pP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обогащение знаний каждого педагога (теоретических и практических);</a:t>
            </a:r>
          </a:p>
          <a:p>
            <a:pPr lvl="0">
              <a:lnSpc>
                <a:spcPct val="160000"/>
              </a:lnSpc>
            </a:pP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развитие ценностных ориентаций педагогов;</a:t>
            </a:r>
          </a:p>
          <a:p>
            <a:pPr lvl="0">
              <a:lnSpc>
                <a:spcPct val="160000"/>
              </a:lnSpc>
            </a:pP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развитие мотивов творческой деятельности воспитателя;</a:t>
            </a:r>
          </a:p>
          <a:p>
            <a:pPr lvl="0">
              <a:lnSpc>
                <a:spcPct val="160000"/>
              </a:lnSpc>
            </a:pP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развитие устойчивых нравственных качеств педагогов;</a:t>
            </a:r>
          </a:p>
          <a:p>
            <a:pPr lvl="0">
              <a:lnSpc>
                <a:spcPct val="160000"/>
              </a:lnSpc>
            </a:pP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развитие современного стиля педагогического мышления;</a:t>
            </a:r>
          </a:p>
          <a:p>
            <a:pPr lvl="0">
              <a:lnSpc>
                <a:spcPct val="160000"/>
              </a:lnSpc>
            </a:pP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развитие 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педагогического </a:t>
            </a: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мастерства;</a:t>
            </a:r>
          </a:p>
          <a:p>
            <a:pPr lvl="0">
              <a:lnSpc>
                <a:spcPct val="160000"/>
              </a:lnSpc>
            </a:pP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развитие умений эмоционально-волевой </a:t>
            </a:r>
            <a:r>
              <a:rPr lang="ru-RU" sz="2300" dirty="0" err="1">
                <a:latin typeface="Times New Roman" pitchFamily="18" charset="0"/>
                <a:cs typeface="Times New Roman" pitchFamily="18" charset="0"/>
              </a:rPr>
              <a:t>саморегуляции</a:t>
            </a: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 (занятия по психологической 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разгрузке, работа по развитию эмоционального интеллекта).</a:t>
            </a:r>
            <a:endParaRPr lang="ru-RU" sz="2300" dirty="0">
              <a:latin typeface="Times New Roman" pitchFamily="18" charset="0"/>
              <a:cs typeface="Times New Roman" pitchFamily="18" charset="0"/>
            </a:endParaRPr>
          </a:p>
          <a:p>
            <a:pPr marL="109728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87184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Объект 7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665816"/>
          </a:xfrm>
        </p:spPr>
        <p:txBody>
          <a:bodyPr>
            <a:normAutofit lnSpcReduction="10000"/>
          </a:bodyPr>
          <a:lstStyle/>
          <a:p>
            <a:pPr marL="109728" indent="0" algn="ctr">
              <a:lnSpc>
                <a:spcPct val="110000"/>
              </a:lnSpc>
              <a:buNone/>
            </a:pPr>
            <a:r>
              <a:rPr lang="ru-RU" sz="2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II группа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 – функции, направленные на коллектив, развитие его творческого потенциала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109728" indent="0" algn="ctr">
              <a:lnSpc>
                <a:spcPct val="110000"/>
              </a:lnSpc>
              <a:buNone/>
            </a:pPr>
            <a:endParaRPr lang="ru-RU" sz="2200" b="1" dirty="0">
              <a:latin typeface="Times New Roman" pitchFamily="18" charset="0"/>
              <a:cs typeface="Times New Roman" pitchFamily="18" charset="0"/>
            </a:endParaRPr>
          </a:p>
          <a:p>
            <a:pPr lvl="0">
              <a:lnSpc>
                <a:spcPct val="150000"/>
              </a:lnSpc>
            </a:pP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выработка единого педагогического кредо, общих ценностных ориентаций и традиций;</a:t>
            </a:r>
          </a:p>
          <a:p>
            <a:pPr lvl="0">
              <a:lnSpc>
                <a:spcPct val="150000"/>
              </a:lnSpc>
            </a:pP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организация диагностики детей и педагогов;</a:t>
            </a:r>
          </a:p>
          <a:p>
            <a:pPr lvl="0">
              <a:lnSpc>
                <a:spcPct val="150000"/>
              </a:lnSpc>
            </a:pP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экспертная оценка авторских программ, планов, пособий, созданных в коллективе;</a:t>
            </a:r>
          </a:p>
          <a:p>
            <a:pPr lvl="0">
              <a:lnSpc>
                <a:spcPct val="150000"/>
              </a:lnSpc>
            </a:pP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выявление, изучение и распространение передового педагогического опыта;</a:t>
            </a:r>
          </a:p>
          <a:p>
            <a:pPr lvl="0">
              <a:lnSpc>
                <a:spcPct val="150000"/>
              </a:lnSpc>
            </a:pP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приобщение коллектива к научно-исследовательской работе;</a:t>
            </a:r>
          </a:p>
          <a:p>
            <a:pPr lvl="0">
              <a:lnSpc>
                <a:spcPct val="150000"/>
              </a:lnSpc>
            </a:pP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стимулирование творчества и инициативы (материальное и моральное);</a:t>
            </a:r>
          </a:p>
          <a:p>
            <a:pPr lvl="0">
              <a:lnSpc>
                <a:spcPct val="150000"/>
              </a:lnSpc>
            </a:pP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анализ конкретных результатов учебно-воспитательного процесса.</a:t>
            </a:r>
          </a:p>
          <a:p>
            <a:pPr marL="109728" indent="0">
              <a:lnSpc>
                <a:spcPct val="160000"/>
              </a:lnSpc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109728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97270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Объект 7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665816"/>
          </a:xfrm>
        </p:spPr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en-US" sz="2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III</a:t>
            </a:r>
            <a:r>
              <a:rPr lang="ru-RU" sz="2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 группа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 – функции, направленные на обновление образовательного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процесса, на развитие социального партнерства и сетевого взаимодействия с ДОО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с другими образовательными системами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109728" indent="0" algn="ctr">
              <a:buNone/>
            </a:pP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pPr lvl="0">
              <a:lnSpc>
                <a:spcPct val="170000"/>
              </a:lnSpc>
            </a:pP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помощь в осмыслении требований социального заказа, нормативных документов, обеспечивающих деятельность 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ДОО;</a:t>
            </a:r>
            <a:endParaRPr lang="ru-RU" sz="1900" dirty="0">
              <a:latin typeface="Times New Roman" pitchFamily="18" charset="0"/>
              <a:cs typeface="Times New Roman" pitchFamily="18" charset="0"/>
            </a:endParaRPr>
          </a:p>
          <a:p>
            <a:pPr lvl="0">
              <a:lnSpc>
                <a:spcPct val="170000"/>
              </a:lnSpc>
            </a:pP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внедрение достижений передового 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педагогического опыта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lvl="0">
              <a:lnSpc>
                <a:spcPct val="170000"/>
              </a:lnSpc>
            </a:pP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внедрение научных достижений психологии и педагогики;</a:t>
            </a:r>
          </a:p>
          <a:p>
            <a:pPr lvl="0">
              <a:lnSpc>
                <a:spcPct val="170000"/>
              </a:lnSpc>
            </a:pP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рансляция  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за рамки 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ДОО 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опыта работы, созданного внутри коллектива.</a:t>
            </a:r>
          </a:p>
          <a:p>
            <a:pPr marL="109728" indent="0">
              <a:buNone/>
            </a:pPr>
            <a:endParaRPr lang="ru-RU" sz="1900" dirty="0"/>
          </a:p>
        </p:txBody>
      </p:sp>
    </p:spTree>
    <p:extLst>
      <p:ext uri="{BB962C8B-B14F-4D97-AF65-F5344CB8AC3E}">
        <p14:creationId xmlns:p14="http://schemas.microsoft.com/office/powerpoint/2010/main" val="464350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665816"/>
          </a:xfrm>
          <a:solidFill>
            <a:schemeClr val="bg1"/>
          </a:solidFill>
        </p:spPr>
        <p:txBody>
          <a:bodyPr>
            <a:normAutofit/>
          </a:bodyPr>
          <a:lstStyle/>
          <a:p>
            <a:pPr marL="109728" indent="0">
              <a:lnSpc>
                <a:spcPct val="150000"/>
              </a:lnSpc>
              <a:buNone/>
            </a:pP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Методическое сопровождение 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– это специально организованное систематическое взаимодействие старшего воспитателя и 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воспитателя (специалиста), 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направленное на оказание помощи педагогу в выборе путей решения задач и типичных проблем, возникающих в ситуации реальной педагогической деятельности, с учетом его </a:t>
            </a:r>
            <a:endParaRPr lang="ru-RU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109728" indent="0">
              <a:lnSpc>
                <a:spcPct val="150000"/>
              </a:lnSpc>
              <a:buNone/>
            </a:pP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профессионального и 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жизненного 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опыта.</a:t>
            </a:r>
            <a:endParaRPr lang="ru-RU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Похожее изображение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4293096"/>
            <a:ext cx="2304256" cy="237626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69889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980728"/>
            <a:ext cx="8229600" cy="5472608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СОДЕРЖАНИЕ  НАПРАВЛЕНИЙ  МЕТОДИЧЕСКОГО СОПРОВОЖДЕНИЯ 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 ДОШКОЛЬНОЙ ОБРАЗОВАТЕЛЬНОЙ  ОРГАНИЗАЦИИ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Картинки по запросу картинки человечки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4509120"/>
            <a:ext cx="2495550" cy="18288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04347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161760"/>
          </a:xfrm>
        </p:spPr>
        <p:txBody>
          <a:bodyPr>
            <a:normAutofit/>
          </a:bodyPr>
          <a:lstStyle/>
          <a:p>
            <a:pPr marL="566928" indent="-457200">
              <a:lnSpc>
                <a:spcPct val="200000"/>
              </a:lnSpc>
              <a:buAutoNum type="arabicPeriod"/>
            </a:pP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Организационно-методическое направление</a:t>
            </a:r>
          </a:p>
          <a:p>
            <a:pPr marL="566928" indent="-457200">
              <a:lnSpc>
                <a:spcPct val="200000"/>
              </a:lnSpc>
              <a:buAutoNum type="arabicPeriod"/>
            </a:pP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Информационно-методической направление</a:t>
            </a:r>
          </a:p>
          <a:p>
            <a:pPr marL="566928" indent="-457200">
              <a:lnSpc>
                <a:spcPct val="200000"/>
              </a:lnSpc>
              <a:buAutoNum type="arabicPeriod"/>
            </a:pP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Учебно-методическое направление</a:t>
            </a:r>
          </a:p>
          <a:p>
            <a:pPr marL="566928" indent="-457200">
              <a:lnSpc>
                <a:spcPct val="200000"/>
              </a:lnSpc>
              <a:buAutoNum type="arabicPeriod"/>
            </a:pP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Научно-методическое направление</a:t>
            </a:r>
          </a:p>
          <a:p>
            <a:pPr algn="r">
              <a:buFont typeface="Wingdings" pitchFamily="2" charset="2"/>
              <a:buChar char="ü"/>
            </a:pPr>
            <a:endParaRPr lang="ru-RU" sz="2400" dirty="0"/>
          </a:p>
        </p:txBody>
      </p:sp>
      <p:pic>
        <p:nvPicPr>
          <p:cNvPr id="5" name="Рисунок 4" descr="Картинки по запросу картинки человечки педагогический персонал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4653136"/>
            <a:ext cx="1944216" cy="164829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27468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3014</TotalTime>
  <Words>1413</Words>
  <Application>Microsoft Office PowerPoint</Application>
  <PresentationFormat>Экран (4:3)</PresentationFormat>
  <Paragraphs>213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Городская</vt:lpstr>
      <vt:lpstr>      Школа  методического  мастерства «Начало»  «Моделирование методической работы в условиях современной ДОО».  </vt:lpstr>
      <vt:lpstr>   Методическая работа - это целостная, основанная на достижениях науки, передового опыта и анализе затруднений педагогов, система мероприятий, направленная на повышение мастерства каждого педагога, на обобщение и развитие творческого потенциала коллектива, на достижение оптимальных результатов образования и воспитания…..</vt:lpstr>
      <vt:lpstr>Задачи  методической работы</vt:lpstr>
      <vt:lpstr>Функции методической работы</vt:lpstr>
      <vt:lpstr>Презентация PowerPoint</vt:lpstr>
      <vt:lpstr>Презентация PowerPoint</vt:lpstr>
      <vt:lpstr>Презентация PowerPoint</vt:lpstr>
      <vt:lpstr>СОДЕРЖАНИЕ  НАПРАВЛЕНИЙ  МЕТОДИЧЕСКОГО СОПРОВОЖДЕНИЯ  В ДОШКОЛЬНОЙ ОБРАЗОВАТЕЛЬНОЙ  ОРГАНИЗАЦИИ </vt:lpstr>
      <vt:lpstr>Презентация PowerPoint</vt:lpstr>
      <vt:lpstr>Организационно-методическое  направление</vt:lpstr>
      <vt:lpstr>Информационно-методическое направление</vt:lpstr>
      <vt:lpstr>Учебно-методическое направление</vt:lpstr>
      <vt:lpstr> Научно-методическое направление </vt:lpstr>
      <vt:lpstr>Презентация PowerPoint</vt:lpstr>
      <vt:lpstr> 1. Локальные нормативные акты, обязательные для разработки в дошкольных образовательных организациях (ДОО):</vt:lpstr>
      <vt:lpstr>Презентация PowerPoint</vt:lpstr>
      <vt:lpstr>2. Вопросы, которые в обязательном порядке должны быть урегулированы нормами локальных нормативных актов дошкольных образовательных организациях (ДОО):</vt:lpstr>
      <vt:lpstr>3. Локальные нормативные акты, рекомендуемые для разработки в ДОО   с целью оптимизации образовательной деятельности: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НОРМАТИВНО-ПРАВОВОЕ РЕГУЛИРОВАНИЕ ОРГАНИЗАЦИИ МЕТОДИЧЕСКОЙ РАБОТЫ В ДОШКОЛЬНОЙ ОБРАЗОВАТЕЛЬНОЙ  ОРГАНИЗАЦИИ</dc:title>
  <dc:creator>Татьяна</dc:creator>
  <cp:lastModifiedBy>ИМЦ</cp:lastModifiedBy>
  <cp:revision>106</cp:revision>
  <dcterms:created xsi:type="dcterms:W3CDTF">2019-11-11T03:06:42Z</dcterms:created>
  <dcterms:modified xsi:type="dcterms:W3CDTF">2020-03-03T02:19:40Z</dcterms:modified>
</cp:coreProperties>
</file>